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32" y="-2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59523-F7F6-46C5-BE80-6DEF0E50C65A}" type="datetimeFigureOut">
              <a:rPr lang="it-IT" smtClean="0"/>
              <a:t>07/01/2017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689A8-20B9-42A4-A00F-C41B3A15B0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6623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59523-F7F6-46C5-BE80-6DEF0E50C65A}" type="datetimeFigureOut">
              <a:rPr lang="it-IT" smtClean="0"/>
              <a:t>07/01/2017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689A8-20B9-42A4-A00F-C41B3A15B0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8556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59523-F7F6-46C5-BE80-6DEF0E50C65A}" type="datetimeFigureOut">
              <a:rPr lang="it-IT" smtClean="0"/>
              <a:t>07/01/2017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689A8-20B9-42A4-A00F-C41B3A15B0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5607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59523-F7F6-46C5-BE80-6DEF0E50C65A}" type="datetimeFigureOut">
              <a:rPr lang="it-IT" smtClean="0"/>
              <a:t>07/01/2017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689A8-20B9-42A4-A00F-C41B3A15B0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312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59523-F7F6-46C5-BE80-6DEF0E50C65A}" type="datetimeFigureOut">
              <a:rPr lang="it-IT" smtClean="0"/>
              <a:t>07/01/2017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689A8-20B9-42A4-A00F-C41B3A15B0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6026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59523-F7F6-46C5-BE80-6DEF0E50C65A}" type="datetimeFigureOut">
              <a:rPr lang="it-IT" smtClean="0"/>
              <a:t>07/01/2017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689A8-20B9-42A4-A00F-C41B3A15B0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0894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59523-F7F6-46C5-BE80-6DEF0E50C65A}" type="datetimeFigureOut">
              <a:rPr lang="it-IT" smtClean="0"/>
              <a:t>07/01/2017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689A8-20B9-42A4-A00F-C41B3A15B0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8900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59523-F7F6-46C5-BE80-6DEF0E50C65A}" type="datetimeFigureOut">
              <a:rPr lang="it-IT" smtClean="0"/>
              <a:t>07/01/2017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689A8-20B9-42A4-A00F-C41B3A15B0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6116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59523-F7F6-46C5-BE80-6DEF0E50C65A}" type="datetimeFigureOut">
              <a:rPr lang="it-IT" smtClean="0"/>
              <a:t>07/01/2017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689A8-20B9-42A4-A00F-C41B3A15B0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8828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59523-F7F6-46C5-BE80-6DEF0E50C65A}" type="datetimeFigureOut">
              <a:rPr lang="it-IT" smtClean="0"/>
              <a:t>07/01/2017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689A8-20B9-42A4-A00F-C41B3A15B0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8875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59523-F7F6-46C5-BE80-6DEF0E50C65A}" type="datetimeFigureOut">
              <a:rPr lang="it-IT" smtClean="0"/>
              <a:t>07/01/2017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689A8-20B9-42A4-A00F-C41B3A15B0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5420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LineDrawing trans="74000"/>
                    </a14:imgEffect>
                  </a14:imgLayer>
                </a14:imgProps>
              </a:ext>
            </a:extLst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59523-F7F6-46C5-BE80-6DEF0E50C65A}" type="datetimeFigureOut">
              <a:rPr lang="it-IT" smtClean="0"/>
              <a:t>07/01/2017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689A8-20B9-42A4-A00F-C41B3A15B0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8680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0"/>
            <a:ext cx="8640960" cy="1470025"/>
          </a:xfrm>
        </p:spPr>
        <p:txBody>
          <a:bodyPr>
            <a:normAutofit/>
          </a:bodyPr>
          <a:lstStyle/>
          <a:p>
            <a:r>
              <a:rPr lang="it-IT" sz="4000" spc="300" dirty="0">
                <a:solidFill>
                  <a:schemeClr val="bg1"/>
                </a:solidFill>
                <a:effectLst>
                  <a:glow rad="76200">
                    <a:schemeClr val="tx1"/>
                  </a:glow>
                  <a:outerShdw blurRad="889000" dist="165100" dir="21594000" sx="90000" sy="90000" algn="ctr" rotWithShape="0">
                    <a:srgbClr val="000000">
                      <a:alpha val="43137"/>
                    </a:srgbClr>
                  </a:outerShdw>
                </a:effectLst>
                <a:latin typeface="MineCrafter 3" panose="00000400000000000000" pitchFamily="2" charset="0"/>
              </a:rPr>
              <a:t>HAPTIC RETARGETING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556792"/>
            <a:ext cx="7350858" cy="396044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0" y="5661248"/>
            <a:ext cx="9144000" cy="1512168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GRUPPO 9</a:t>
            </a:r>
          </a:p>
          <a:p>
            <a:r>
              <a:rPr lang="it-IT" sz="2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Dario Doronzo, Davide Trenti, Fabiola Polidoro, Giovanni Forcelli</a:t>
            </a:r>
            <a:endParaRPr lang="it-IT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592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132856"/>
            <a:ext cx="8229600" cy="3556992"/>
          </a:xfrm>
          <a:solidFill>
            <a:schemeClr val="accent3">
              <a:lumMod val="20000"/>
              <a:lumOff val="80000"/>
              <a:alpha val="50000"/>
            </a:schemeClr>
          </a:solidFill>
        </p:spPr>
        <p:txBody>
          <a:bodyPr>
            <a:noAutofit/>
          </a:bodyPr>
          <a:lstStyle/>
          <a:p>
            <a:r>
              <a:rPr lang="en-US" sz="2400" b="1" dirty="0" smtClean="0"/>
              <a:t>Participants </a:t>
            </a:r>
            <a:r>
              <a:rPr lang="en-US" sz="2400" b="1" dirty="0"/>
              <a:t>reported the highest sense of presence </a:t>
            </a:r>
            <a:r>
              <a:rPr lang="en-US" sz="2400" b="1" dirty="0" smtClean="0"/>
              <a:t>when using </a:t>
            </a:r>
            <a:r>
              <a:rPr lang="en-US" sz="2400" b="1" i="1" dirty="0" smtClean="0"/>
              <a:t>Hybrid</a:t>
            </a:r>
            <a:endParaRPr lang="en-US" sz="2400" b="1" dirty="0"/>
          </a:p>
          <a:p>
            <a:r>
              <a:rPr lang="en-US" sz="2400" b="1" i="1" dirty="0" smtClean="0"/>
              <a:t>Hybrid </a:t>
            </a:r>
            <a:r>
              <a:rPr lang="en-US" sz="2400" b="1" dirty="0"/>
              <a:t>also had advantages in terms of realism and </a:t>
            </a:r>
            <a:r>
              <a:rPr lang="en-US" sz="2400" b="1" dirty="0" smtClean="0"/>
              <a:t>quality of interface</a:t>
            </a:r>
            <a:endParaRPr lang="en-US" sz="2400" b="1" dirty="0"/>
          </a:p>
          <a:p>
            <a:r>
              <a:rPr lang="en-US" sz="2400" b="1" dirty="0" smtClean="0"/>
              <a:t>Path </a:t>
            </a:r>
            <a:r>
              <a:rPr lang="en-US" sz="2400" b="1" dirty="0"/>
              <a:t>analysis revealed that </a:t>
            </a:r>
            <a:r>
              <a:rPr lang="en-US" sz="2400" b="1" i="1" dirty="0"/>
              <a:t>World </a:t>
            </a:r>
            <a:r>
              <a:rPr lang="en-US" sz="2400" b="1" dirty="0"/>
              <a:t>had the most </a:t>
            </a:r>
            <a:r>
              <a:rPr lang="en-US" sz="2400" b="1" dirty="0" smtClean="0"/>
              <a:t>direct path</a:t>
            </a:r>
            <a:endParaRPr lang="it-IT" sz="2400" b="1" dirty="0"/>
          </a:p>
          <a:p>
            <a:r>
              <a:rPr lang="en-US" sz="2400" b="1" i="1" dirty="0" smtClean="0"/>
              <a:t>Body </a:t>
            </a:r>
            <a:r>
              <a:rPr lang="en-US" sz="2400" b="1" dirty="0"/>
              <a:t>led to more corrections near the target object </a:t>
            </a:r>
            <a:r>
              <a:rPr lang="en-US" sz="2400" b="1" dirty="0" smtClean="0"/>
              <a:t>than both </a:t>
            </a:r>
            <a:r>
              <a:rPr lang="en-US" sz="2400" b="1" i="1" dirty="0"/>
              <a:t>World </a:t>
            </a:r>
            <a:r>
              <a:rPr lang="en-US" sz="2400" b="1" dirty="0"/>
              <a:t>and </a:t>
            </a:r>
            <a:r>
              <a:rPr lang="en-US" sz="2400" b="1" i="1" dirty="0"/>
              <a:t>Hybrid</a:t>
            </a:r>
            <a:r>
              <a:rPr lang="en-US" sz="2400" b="1" dirty="0"/>
              <a:t>, suggesting that combining </a:t>
            </a:r>
            <a:r>
              <a:rPr lang="en-US" sz="2400" b="1" dirty="0" smtClean="0"/>
              <a:t>techniques can </a:t>
            </a:r>
            <a:r>
              <a:rPr lang="en-US" sz="2400" b="1" dirty="0"/>
              <a:t>help reduce the need for path </a:t>
            </a:r>
            <a:r>
              <a:rPr lang="en-US" sz="2400" b="1" dirty="0" smtClean="0"/>
              <a:t>correction</a:t>
            </a:r>
            <a:endParaRPr lang="en-US" sz="24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1520" y="0"/>
            <a:ext cx="864096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spc="300" dirty="0" smtClean="0">
                <a:solidFill>
                  <a:schemeClr val="bg1"/>
                </a:solidFill>
                <a:effectLst>
                  <a:glow rad="76200">
                    <a:schemeClr val="tx1"/>
                  </a:glow>
                  <a:outerShdw blurRad="889000" dist="165100" dir="21594000" sx="90000" sy="90000" algn="ctr" rotWithShape="0">
                    <a:srgbClr val="000000">
                      <a:alpha val="43137"/>
                    </a:srgbClr>
                  </a:outerShdw>
                </a:effectLst>
                <a:latin typeface="MineCrafter 3" panose="00000400000000000000" pitchFamily="2" charset="0"/>
              </a:rPr>
              <a:t>CONCLUSION</a:t>
            </a:r>
            <a:endParaRPr lang="it-IT" sz="4000" spc="300" dirty="0">
              <a:solidFill>
                <a:schemeClr val="bg1"/>
              </a:solidFill>
              <a:effectLst>
                <a:glow rad="76200">
                  <a:schemeClr val="tx1"/>
                </a:glow>
                <a:outerShdw blurRad="889000" dist="165100" dir="21594000" sx="90000" sy="90000" algn="ctr" rotWithShape="0">
                  <a:srgbClr val="000000">
                    <a:alpha val="43137"/>
                  </a:srgbClr>
                </a:outerShdw>
              </a:effectLst>
              <a:latin typeface="MineCrafter 3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68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320969" y="1484784"/>
            <a:ext cx="8499503" cy="4968552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sz="24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it-IT" sz="24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it-IT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it-IT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Mahdi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Azmandian, Mark Hancock, Hrvoje Benko, Eyal Ofek, Andrew D. Wilson</a:t>
            </a:r>
            <a:endParaRPr lang="it-I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268760"/>
            <a:ext cx="5770984" cy="2564882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926393"/>
              </p:ext>
            </p:extLst>
          </p:nvPr>
        </p:nvGraphicFramePr>
        <p:xfrm>
          <a:off x="313621" y="3717032"/>
          <a:ext cx="8506852" cy="6400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66723"/>
                <a:gridCol w="3300071"/>
                <a:gridCol w="264005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800" b="1" u="none" strike="noStrike" kern="1200" baseline="0" dirty="0" smtClean="0"/>
                        <a:t>Microsoft Research</a:t>
                      </a:r>
                    </a:p>
                    <a:p>
                      <a:pPr algn="ctr"/>
                      <a:r>
                        <a:rPr lang="it-IT" sz="1800" b="1" u="none" strike="noStrike" kern="1200" baseline="0" dirty="0" smtClean="0"/>
                        <a:t>Redmond, WA, USA</a:t>
                      </a:r>
                      <a:endParaRPr lang="it-IT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u="none" strike="noStrike" kern="1200" baseline="0" dirty="0" smtClean="0"/>
                        <a:t>University of Southern California</a:t>
                      </a:r>
                    </a:p>
                    <a:p>
                      <a:pPr algn="ctr"/>
                      <a:r>
                        <a:rPr lang="it-IT" sz="1800" b="1" u="none" strike="noStrike" kern="1200" baseline="0" dirty="0" smtClean="0"/>
                        <a:t>Los Angeles, CA, USA</a:t>
                      </a:r>
                      <a:endParaRPr lang="it-IT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u="none" strike="noStrike" kern="1200" baseline="0" dirty="0" smtClean="0"/>
                        <a:t>University of Waterloo</a:t>
                      </a:r>
                    </a:p>
                    <a:p>
                      <a:pPr algn="ctr"/>
                      <a:r>
                        <a:rPr lang="it-IT" sz="1800" b="1" u="none" strike="noStrike" kern="1200" baseline="0" dirty="0" smtClean="0"/>
                        <a:t>Waterloo, ON, Canada</a:t>
                      </a:r>
                      <a:endParaRPr lang="it-IT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4365104"/>
            <a:ext cx="1905000" cy="1905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4353967"/>
            <a:ext cx="1872208" cy="19272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47" y="4294479"/>
            <a:ext cx="2046250" cy="2046250"/>
          </a:xfrm>
          <a:prstGeom prst="rect">
            <a:avLst/>
          </a:prstGeom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251520" y="0"/>
            <a:ext cx="864096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spc="300" dirty="0" smtClean="0">
                <a:solidFill>
                  <a:schemeClr val="bg1"/>
                </a:solidFill>
                <a:effectLst>
                  <a:glow rad="76200">
                    <a:schemeClr val="tx1"/>
                  </a:glow>
                  <a:outerShdw blurRad="889000" dist="165100" dir="21594000" sx="90000" sy="90000" algn="ctr" rotWithShape="0">
                    <a:srgbClr val="000000">
                      <a:alpha val="43137"/>
                    </a:srgbClr>
                  </a:outerShdw>
                </a:effectLst>
                <a:latin typeface="MineCrafter 3" panose="00000400000000000000" pitchFamily="2" charset="0"/>
              </a:rPr>
              <a:t>PROJECT BY</a:t>
            </a:r>
            <a:endParaRPr lang="it-IT" sz="4000" spc="300" dirty="0">
              <a:solidFill>
                <a:schemeClr val="bg1"/>
              </a:solidFill>
              <a:effectLst>
                <a:glow rad="76200">
                  <a:schemeClr val="tx1"/>
                </a:glow>
                <a:outerShdw blurRad="889000" dist="165100" dir="21594000" sx="90000" sy="90000" algn="ctr" rotWithShape="0">
                  <a:srgbClr val="000000">
                    <a:alpha val="43137"/>
                  </a:srgbClr>
                </a:outerShdw>
              </a:effectLst>
              <a:latin typeface="MineCrafter 3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63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147237"/>
              </p:ext>
            </p:extLst>
          </p:nvPr>
        </p:nvGraphicFramePr>
        <p:xfrm>
          <a:off x="683569" y="1470025"/>
          <a:ext cx="7772400" cy="523483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789045"/>
                <a:gridCol w="3983355"/>
              </a:tblGrid>
              <a:tr h="662831"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>
                          <a:solidFill>
                            <a:schemeClr val="tx1"/>
                          </a:solidFill>
                        </a:rPr>
                        <a:t>HAPTIC &amp; WALKING</a:t>
                      </a:r>
                    </a:p>
                    <a:p>
                      <a:pPr algn="ctr"/>
                      <a:r>
                        <a:rPr lang="it-IT" dirty="0" smtClean="0">
                          <a:solidFill>
                            <a:schemeClr val="tx1"/>
                          </a:solidFill>
                        </a:rPr>
                        <a:t>REDIRECTION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>
                          <a:solidFill>
                            <a:schemeClr val="tx1"/>
                          </a:solidFill>
                        </a:rPr>
                        <a:t>DOMINANCE OF VISUAL PERCEPTION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94302">
                <a:tc>
                  <a:txBody>
                    <a:bodyPr/>
                    <a:lstStyle/>
                    <a:p>
                      <a:pPr algn="l"/>
                      <a:endParaRPr lang="it-IT" dirty="0" smtClean="0"/>
                    </a:p>
                    <a:p>
                      <a:pPr algn="l"/>
                      <a:endParaRPr lang="it-IT" dirty="0" smtClean="0"/>
                    </a:p>
                    <a:p>
                      <a:pPr algn="l"/>
                      <a:endParaRPr lang="it-IT" dirty="0" smtClean="0"/>
                    </a:p>
                    <a:p>
                      <a:pPr algn="l"/>
                      <a:endParaRPr lang="it-IT" dirty="0" smtClean="0"/>
                    </a:p>
                    <a:p>
                      <a:pPr algn="l"/>
                      <a:endParaRPr lang="it-IT" dirty="0" smtClean="0"/>
                    </a:p>
                    <a:p>
                      <a:pPr algn="l"/>
                      <a:endParaRPr lang="it-IT" dirty="0" smtClean="0"/>
                    </a:p>
                    <a:p>
                      <a:pPr algn="l"/>
                      <a:endParaRPr lang="it-IT" dirty="0" smtClean="0"/>
                    </a:p>
                    <a:p>
                      <a:pPr algn="l"/>
                      <a:endParaRPr lang="it-IT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it-IT" dirty="0" smtClean="0"/>
                    </a:p>
                    <a:p>
                      <a:pPr algn="l"/>
                      <a:endParaRPr lang="it-IT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</a:tr>
              <a:tr h="394302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it-IT" dirty="0" smtClean="0">
                        <a:solidFill>
                          <a:srgbClr val="C00000"/>
                        </a:solidFill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it-IT" dirty="0" smtClean="0">
                          <a:solidFill>
                            <a:srgbClr val="C00000"/>
                          </a:solidFill>
                        </a:rPr>
                        <a:t>Sophisticated control mechanisms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it-IT" dirty="0" smtClean="0">
                          <a:solidFill>
                            <a:srgbClr val="C00000"/>
                          </a:solidFill>
                        </a:rPr>
                        <a:t>Latency could be dangerous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it-IT" dirty="0" smtClean="0">
                          <a:solidFill>
                            <a:srgbClr val="C00000"/>
                          </a:solidFill>
                        </a:rPr>
                        <a:t>Expensive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it-IT" dirty="0" smtClean="0">
                        <a:solidFill>
                          <a:srgbClr val="C00000"/>
                        </a:solidFill>
                      </a:endParaRP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it-IT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it-IT" dirty="0" smtClean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u="none" strike="noStrike" kern="1200" baseline="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When senses conflict, vision often dominates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u="none" strike="noStrike" kern="1200" baseline="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Vision is also found to dominate proprioception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u="none" strike="noStrike" kern="1200" baseline="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Vision can also dominate vestibular cues</a:t>
                      </a:r>
                      <a:endParaRPr lang="it-IT" dirty="0" smtClean="0">
                        <a:solidFill>
                          <a:srgbClr val="00B050"/>
                        </a:solidFill>
                      </a:endParaRPr>
                    </a:p>
                    <a:p>
                      <a:pPr algn="l"/>
                      <a:endParaRPr lang="it-IT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231" y="2348879"/>
            <a:ext cx="2514600" cy="18192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2348880"/>
            <a:ext cx="2514600" cy="1819275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51520" y="0"/>
            <a:ext cx="864096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spc="300" dirty="0" smtClean="0">
                <a:solidFill>
                  <a:schemeClr val="bg1"/>
                </a:solidFill>
                <a:effectLst>
                  <a:glow rad="76200">
                    <a:schemeClr val="tx1"/>
                  </a:glow>
                  <a:outerShdw blurRad="889000" dist="165100" dir="21594000" sx="90000" sy="90000" algn="ctr" rotWithShape="0">
                    <a:srgbClr val="000000">
                      <a:alpha val="43137"/>
                    </a:srgbClr>
                  </a:outerShdw>
                </a:effectLst>
                <a:latin typeface="MineCrafter 3" panose="00000400000000000000" pitchFamily="2" charset="0"/>
              </a:rPr>
              <a:t>RELATED WORK</a:t>
            </a:r>
            <a:endParaRPr lang="it-IT" sz="4000" spc="300" dirty="0">
              <a:solidFill>
                <a:schemeClr val="bg1"/>
              </a:solidFill>
              <a:effectLst>
                <a:glow rad="76200">
                  <a:schemeClr val="tx1"/>
                </a:glow>
                <a:outerShdw blurRad="889000" dist="165100" dir="21594000" sx="90000" sy="90000" algn="ctr" rotWithShape="0">
                  <a:srgbClr val="000000">
                    <a:alpha val="43137"/>
                  </a:srgbClr>
                </a:outerShdw>
              </a:effectLst>
              <a:latin typeface="MineCrafter 3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79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67544" y="2132856"/>
            <a:ext cx="8229600" cy="3556992"/>
          </a:xfrm>
          <a:solidFill>
            <a:schemeClr val="accent3">
              <a:lumMod val="20000"/>
              <a:lumOff val="80000"/>
              <a:alpha val="50000"/>
            </a:schemeClr>
          </a:solidFill>
        </p:spPr>
        <p:txBody>
          <a:bodyPr>
            <a:noAutofit/>
          </a:bodyPr>
          <a:lstStyle/>
          <a:p>
            <a:pPr marL="285750" indent="-285750"/>
            <a:r>
              <a:rPr lang="it-IT" sz="2400" b="1" dirty="0"/>
              <a:t>Reuse physical props to provide a sense of </a:t>
            </a:r>
            <a:r>
              <a:rPr lang="it-IT" sz="2400" b="1" dirty="0" smtClean="0"/>
              <a:t>touch</a:t>
            </a:r>
            <a:endParaRPr lang="it-IT" sz="2400" b="1" dirty="0"/>
          </a:p>
          <a:p>
            <a:pPr marL="285750" indent="-285750"/>
            <a:r>
              <a:rPr lang="it-IT" sz="2400" b="1" dirty="0"/>
              <a:t>Finding a mapping between the virtual and real coordinates </a:t>
            </a:r>
            <a:r>
              <a:rPr lang="it-IT" sz="2400" b="1" dirty="0" smtClean="0"/>
              <a:t>systems</a:t>
            </a:r>
            <a:endParaRPr lang="it-IT" sz="2400" b="1" dirty="0"/>
          </a:p>
          <a:p>
            <a:pPr marL="285750" indent="-285750"/>
            <a:r>
              <a:rPr lang="it-IT" sz="2400" b="1" dirty="0"/>
              <a:t>Support interactive manipulations </a:t>
            </a:r>
          </a:p>
          <a:p>
            <a:pPr marL="285750" indent="-285750"/>
            <a:r>
              <a:rPr lang="it-IT" sz="2400" b="1" dirty="0"/>
              <a:t>Not require careful placement or pre-computes positions of the </a:t>
            </a:r>
            <a:r>
              <a:rPr lang="it-IT" sz="2400" b="1" dirty="0" smtClean="0"/>
              <a:t>objects</a:t>
            </a:r>
            <a:endParaRPr lang="it-IT" sz="2400" b="1" dirty="0"/>
          </a:p>
          <a:p>
            <a:pPr marL="285750" indent="-285750"/>
            <a:r>
              <a:rPr lang="it-IT" sz="2400" b="1" dirty="0"/>
              <a:t>Minimal disturbing to the person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51520" y="0"/>
            <a:ext cx="864096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spc="300" dirty="0" smtClean="0">
                <a:solidFill>
                  <a:schemeClr val="bg1"/>
                </a:solidFill>
                <a:effectLst>
                  <a:glow rad="76200">
                    <a:schemeClr val="tx1"/>
                  </a:glow>
                  <a:outerShdw blurRad="889000" dist="165100" dir="21594000" sx="90000" sy="90000" algn="ctr" rotWithShape="0">
                    <a:srgbClr val="000000">
                      <a:alpha val="43137"/>
                    </a:srgbClr>
                  </a:outerShdw>
                </a:effectLst>
                <a:latin typeface="MineCrafter 3" panose="00000400000000000000" pitchFamily="2" charset="0"/>
              </a:rPr>
              <a:t>WHAT IS THE GOAL</a:t>
            </a:r>
            <a:endParaRPr lang="it-IT" sz="4000" spc="300" dirty="0">
              <a:solidFill>
                <a:schemeClr val="bg1"/>
              </a:solidFill>
              <a:effectLst>
                <a:glow rad="76200">
                  <a:schemeClr val="tx1"/>
                </a:glow>
                <a:outerShdw blurRad="889000" dist="165100" dir="21594000" sx="90000" sy="90000" algn="ctr" rotWithShape="0">
                  <a:srgbClr val="000000">
                    <a:alpha val="43137"/>
                  </a:srgbClr>
                </a:outerShdw>
              </a:effectLst>
              <a:latin typeface="MineCrafter 3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44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251520" y="0"/>
            <a:ext cx="864096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spc="300" dirty="0" smtClean="0">
                <a:solidFill>
                  <a:schemeClr val="bg1"/>
                </a:solidFill>
                <a:effectLst>
                  <a:glow rad="76200">
                    <a:schemeClr val="tx1"/>
                  </a:glow>
                  <a:outerShdw blurRad="889000" dist="165100" dir="21594000" sx="90000" sy="90000" algn="ctr" rotWithShape="0">
                    <a:srgbClr val="000000">
                      <a:alpha val="43137"/>
                    </a:srgbClr>
                  </a:outerShdw>
                </a:effectLst>
                <a:latin typeface="MineCrafter 3" panose="00000400000000000000" pitchFamily="2" charset="0"/>
              </a:rPr>
              <a:t>WHAT WE USE</a:t>
            </a:r>
            <a:endParaRPr lang="it-IT" sz="4000" spc="300" dirty="0">
              <a:solidFill>
                <a:schemeClr val="bg1"/>
              </a:solidFill>
              <a:effectLst>
                <a:glow rad="76200">
                  <a:schemeClr val="tx1"/>
                </a:glow>
                <a:outerShdw blurRad="889000" dist="165100" dir="21594000" sx="90000" sy="90000" algn="ctr" rotWithShape="0">
                  <a:srgbClr val="000000">
                    <a:alpha val="43137"/>
                  </a:srgbClr>
                </a:outerShdw>
              </a:effectLst>
              <a:latin typeface="MineCrafter 3" panose="00000400000000000000" pitchFamily="2" charset="0"/>
            </a:endParaRPr>
          </a:p>
        </p:txBody>
      </p:sp>
      <p:sp>
        <p:nvSpPr>
          <p:cNvPr id="14" name="Round Same Side Corner Rectangle 13"/>
          <p:cNvSpPr/>
          <p:nvPr/>
        </p:nvSpPr>
        <p:spPr>
          <a:xfrm>
            <a:off x="987052" y="1470024"/>
            <a:ext cx="2520280" cy="338767"/>
          </a:xfrm>
          <a:prstGeom prst="round2Same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Physic button</a:t>
            </a:r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24" y="1810109"/>
            <a:ext cx="3929536" cy="201622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16" name="Round Same Side Corner Rectangle 15"/>
          <p:cNvSpPr/>
          <p:nvPr/>
        </p:nvSpPr>
        <p:spPr>
          <a:xfrm>
            <a:off x="5659031" y="1477481"/>
            <a:ext cx="2520280" cy="338767"/>
          </a:xfrm>
          <a:prstGeom prst="round2Same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Kinect</a:t>
            </a:r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403" y="1810109"/>
            <a:ext cx="3929536" cy="203411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19" name="Round Same Side Corner Rectangle 18"/>
          <p:cNvSpPr/>
          <p:nvPr/>
        </p:nvSpPr>
        <p:spPr>
          <a:xfrm>
            <a:off x="967254" y="4095858"/>
            <a:ext cx="2520280" cy="338767"/>
          </a:xfrm>
          <a:prstGeom prst="round2Same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Tracked  cube</a:t>
            </a:r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24" y="4437112"/>
            <a:ext cx="3929536" cy="201820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21" name="Round Same Side Corner Rectangle 20"/>
          <p:cNvSpPr/>
          <p:nvPr/>
        </p:nvSpPr>
        <p:spPr>
          <a:xfrm>
            <a:off x="5659031" y="4102137"/>
            <a:ext cx="2520280" cy="338767"/>
          </a:xfrm>
          <a:prstGeom prst="round2Same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Hand marker</a:t>
            </a:r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404" y="4437112"/>
            <a:ext cx="3929535" cy="201627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80844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ody Warping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51520" y="0"/>
            <a:ext cx="864096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spc="300" dirty="0" smtClean="0">
                <a:solidFill>
                  <a:schemeClr val="bg1"/>
                </a:solidFill>
                <a:effectLst>
                  <a:glow rad="76200">
                    <a:schemeClr val="tx1"/>
                  </a:glow>
                  <a:outerShdw blurRad="889000" dist="165100" dir="21594000" sx="90000" sy="90000" algn="ctr" rotWithShape="0">
                    <a:srgbClr val="000000">
                      <a:alpha val="43137"/>
                    </a:srgbClr>
                  </a:outerShdw>
                </a:effectLst>
                <a:latin typeface="MineCrafter 3" panose="00000400000000000000" pitchFamily="2" charset="0"/>
              </a:rPr>
              <a:t>BODY WARPING</a:t>
            </a:r>
            <a:endParaRPr lang="it-IT" sz="4000" spc="300" dirty="0">
              <a:solidFill>
                <a:schemeClr val="bg1"/>
              </a:solidFill>
              <a:effectLst>
                <a:glow rad="76200">
                  <a:schemeClr val="tx1"/>
                </a:glow>
                <a:outerShdw blurRad="889000" dist="165100" dir="21594000" sx="90000" sy="90000" algn="ctr" rotWithShape="0">
                  <a:srgbClr val="000000">
                    <a:alpha val="43137"/>
                  </a:srgbClr>
                </a:outerShdw>
              </a:effectLst>
              <a:latin typeface="MineCrafter 3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45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World Warping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1520" y="0"/>
            <a:ext cx="864096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spc="300" dirty="0" smtClean="0">
                <a:solidFill>
                  <a:schemeClr val="bg1"/>
                </a:solidFill>
                <a:effectLst>
                  <a:glow rad="76200">
                    <a:schemeClr val="tx1"/>
                  </a:glow>
                  <a:outerShdw blurRad="889000" dist="165100" dir="21594000" sx="90000" sy="90000" algn="ctr" rotWithShape="0">
                    <a:srgbClr val="000000">
                      <a:alpha val="43137"/>
                    </a:srgbClr>
                  </a:outerShdw>
                </a:effectLst>
                <a:latin typeface="MineCrafter 3" panose="00000400000000000000" pitchFamily="2" charset="0"/>
              </a:rPr>
              <a:t>WORLD WARPING</a:t>
            </a:r>
            <a:endParaRPr lang="it-IT" sz="4000" spc="300" dirty="0">
              <a:solidFill>
                <a:schemeClr val="bg1"/>
              </a:solidFill>
              <a:effectLst>
                <a:glow rad="76200">
                  <a:schemeClr val="tx1"/>
                </a:glow>
                <a:outerShdw blurRad="889000" dist="165100" dir="21594000" sx="90000" sy="90000" algn="ctr" rotWithShape="0">
                  <a:srgbClr val="000000">
                    <a:alpha val="43137"/>
                  </a:srgbClr>
                </a:outerShdw>
              </a:effectLst>
              <a:latin typeface="MineCrafter 3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01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ybrid Warping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51520" y="0"/>
            <a:ext cx="864096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spc="300" dirty="0" smtClean="0">
                <a:solidFill>
                  <a:schemeClr val="bg1"/>
                </a:solidFill>
                <a:effectLst>
                  <a:glow rad="76200">
                    <a:schemeClr val="tx1"/>
                  </a:glow>
                  <a:outerShdw blurRad="889000" dist="165100" dir="21594000" sx="90000" sy="90000" algn="ctr" rotWithShape="0">
                    <a:srgbClr val="000000">
                      <a:alpha val="43137"/>
                    </a:srgbClr>
                  </a:outerShdw>
                </a:effectLst>
                <a:latin typeface="MineCrafter 3" panose="00000400000000000000" pitchFamily="2" charset="0"/>
              </a:rPr>
              <a:t>HYBRID WARPING</a:t>
            </a:r>
            <a:endParaRPr lang="it-IT" sz="4000" spc="300" dirty="0">
              <a:solidFill>
                <a:schemeClr val="bg1"/>
              </a:solidFill>
              <a:effectLst>
                <a:glow rad="76200">
                  <a:schemeClr val="tx1"/>
                </a:glow>
                <a:outerShdw blurRad="889000" dist="165100" dir="21594000" sx="90000" sy="90000" algn="ctr" rotWithShape="0">
                  <a:srgbClr val="000000">
                    <a:alpha val="43137"/>
                  </a:srgbClr>
                </a:outerShdw>
              </a:effectLst>
              <a:latin typeface="MineCrafter 3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95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37830" y="1560829"/>
            <a:ext cx="1855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smtClean="0"/>
              <a:t>Precence analysis</a:t>
            </a:r>
            <a:endParaRPr lang="it-IT" b="1" dirty="0"/>
          </a:p>
        </p:txBody>
      </p:sp>
      <p:sp>
        <p:nvSpPr>
          <p:cNvPr id="3" name="Round Same Side Corner Rectangle 2"/>
          <p:cNvSpPr/>
          <p:nvPr/>
        </p:nvSpPr>
        <p:spPr>
          <a:xfrm>
            <a:off x="2987824" y="1484840"/>
            <a:ext cx="2520280" cy="504000"/>
          </a:xfrm>
          <a:prstGeom prst="round2Same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Precence analysis</a:t>
            </a:r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916832"/>
            <a:ext cx="4572000" cy="224195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8" name="Round Same Side Corner Rectangle 7"/>
          <p:cNvSpPr/>
          <p:nvPr/>
        </p:nvSpPr>
        <p:spPr>
          <a:xfrm>
            <a:off x="2987824" y="4437112"/>
            <a:ext cx="2520280" cy="504000"/>
          </a:xfrm>
          <a:prstGeom prst="round2Same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Horizontal path</a:t>
            </a:r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968" y="4869160"/>
            <a:ext cx="4572000" cy="158417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51520" y="0"/>
            <a:ext cx="864096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spc="300" dirty="0" smtClean="0">
                <a:solidFill>
                  <a:schemeClr val="bg1"/>
                </a:solidFill>
                <a:effectLst>
                  <a:glow rad="76200">
                    <a:schemeClr val="tx1"/>
                  </a:glow>
                  <a:outerShdw blurRad="889000" dist="165100" dir="21594000" sx="90000" sy="90000" algn="ctr" rotWithShape="0">
                    <a:srgbClr val="000000">
                      <a:alpha val="43137"/>
                    </a:srgbClr>
                  </a:outerShdw>
                </a:effectLst>
                <a:latin typeface="MineCrafter 3" panose="00000400000000000000" pitchFamily="2" charset="0"/>
              </a:rPr>
              <a:t>RESULTS</a:t>
            </a:r>
            <a:endParaRPr lang="it-IT" sz="4000" spc="300" dirty="0">
              <a:solidFill>
                <a:schemeClr val="bg1"/>
              </a:solidFill>
              <a:effectLst>
                <a:glow rad="76200">
                  <a:schemeClr val="tx1"/>
                </a:glow>
                <a:outerShdw blurRad="889000" dist="165100" dir="21594000" sx="90000" sy="90000" algn="ctr" rotWithShape="0">
                  <a:srgbClr val="000000">
                    <a:alpha val="43137"/>
                  </a:srgbClr>
                </a:outerShdw>
              </a:effectLst>
              <a:latin typeface="MineCrafter 3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23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</TotalTime>
  <Words>220</Words>
  <Application>Microsoft Office PowerPoint</Application>
  <PresentationFormat>On-screen Show (4:3)</PresentationFormat>
  <Paragraphs>55</Paragraphs>
  <Slides>10</Slides>
  <Notes>0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HAPTIC RETARGETING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Utente Windows</dc:creator>
  <cp:lastModifiedBy>Utente Windows</cp:lastModifiedBy>
  <cp:revision>28</cp:revision>
  <dcterms:created xsi:type="dcterms:W3CDTF">2017-01-06T11:39:13Z</dcterms:created>
  <dcterms:modified xsi:type="dcterms:W3CDTF">2017-01-07T11:47:25Z</dcterms:modified>
</cp:coreProperties>
</file>